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99" r:id="rId4"/>
    <p:sldId id="298" r:id="rId5"/>
    <p:sldId id="297" r:id="rId6"/>
    <p:sldId id="301" r:id="rId7"/>
    <p:sldId id="302" r:id="rId8"/>
    <p:sldId id="303" r:id="rId9"/>
    <p:sldId id="304" r:id="rId10"/>
    <p:sldId id="300" r:id="rId11"/>
  </p:sldIdLst>
  <p:sldSz cx="9144000" cy="5143500" type="screen16x9"/>
  <p:notesSz cx="6858000" cy="9144000"/>
  <p:embeddedFontLst>
    <p:embeddedFont>
      <p:font typeface="IBM Plex Sans Light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IBM Plex Sans" panose="020B0604020202020204" charset="0"/>
      <p:regular r:id="rId22"/>
      <p:bold r:id="rId23"/>
      <p:italic r:id="rId24"/>
      <p:boldItalic r:id="rId25"/>
    </p:embeddedFont>
    <p:embeddedFont>
      <p:font typeface="Bahnschrift" panose="020B0502040204020203" pitchFamily="34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3DE01E-45EE-4B1A-B4AA-23BBC71A313A}">
  <a:tblStyle styleId="{083DE01E-45EE-4B1A-B4AA-23BBC71A31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44576A-F971-4820-8222-A4C219A6C2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8FA7-5720-46E4-B198-E2599AC2CDF2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1700C-DC5B-4A05-BDD2-306519F379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5945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77651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52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42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87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8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5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200"/>
            <a:ext cx="6041075" cy="5166925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18391" y="158965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1476" y="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_ONLY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emf"/><Relationship Id="rId10" Type="http://schemas.openxmlformats.org/officeDocument/2006/relationships/image" Target="../media/image16.jpeg"/><Relationship Id="rId19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2" y="206830"/>
            <a:ext cx="2445369" cy="16267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9782" y="4497450"/>
            <a:ext cx="230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01 DE SEPTIEMBRE DE 2023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4C85351-8B14-4AF7-B57A-EB2CE962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81" y="469808"/>
            <a:ext cx="4382912" cy="575039"/>
          </a:xfrm>
        </p:spPr>
        <p:txBody>
          <a:bodyPr>
            <a:normAutofit/>
          </a:bodyPr>
          <a:lstStyle/>
          <a:p>
            <a:r>
              <a:rPr lang="es-MX" sz="2700" dirty="0"/>
              <a:t>Nuestros Clientes</a:t>
            </a:r>
            <a:endParaRPr lang="es-CO" sz="2700" dirty="0"/>
          </a:p>
        </p:txBody>
      </p:sp>
      <p:pic>
        <p:nvPicPr>
          <p:cNvPr id="12" name="Imagen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20516" r="4051" b="20953"/>
          <a:stretch/>
        </p:blipFill>
        <p:spPr bwMode="auto">
          <a:xfrm>
            <a:off x="282803" y="4315054"/>
            <a:ext cx="1555925" cy="784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static.wixstatic.com/media/24becd_17bf309185cc4892acc87a043cccc020~mv2.png/v1/fill/w_599,h_524,al_c,q_85,usm_0.66_1.00_0.01,enc_auto/24becd_17bf309185cc4892acc87a043cccc020~m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1" y="1432704"/>
            <a:ext cx="694916" cy="6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6384626289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62" y="1423446"/>
            <a:ext cx="751610" cy="7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18" y="1538624"/>
            <a:ext cx="1248097" cy="39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3196" y="2455474"/>
            <a:ext cx="1624517" cy="394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https://static.wixstatic.com/media/24becd_4dde1546929c49a4930447437d2788bf~mv2.png/v1/fill/w_489,h_210,al_c,lg_1,q_85,enc_auto/24becd_4dde1546929c49a4930447437d2788bf~mv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61" y="1310206"/>
            <a:ext cx="1738820" cy="7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wixstatic.com/media/24becd_6503290a8b7640e59c7cde3b77d0bbc9~mv2.jpg/v1/fill/w_750,h_414,al_c,q_80,usm_0.66_1.00_0.01,enc_auto/24becd_6503290a8b7640e59c7cde3b77d0bbc9~mv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2" y="2385933"/>
            <a:ext cx="1187909" cy="6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70" y="1439176"/>
            <a:ext cx="1122113" cy="5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FU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13" y="2565504"/>
            <a:ext cx="698594" cy="2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wixstatic.com/media/7f8816_aeb4aa24d5734ab2b95c4696bee35a51~mv2_d_5876_2084_s_2.png/v1/fill/w_750,h_265,al_c,q_85,usm_0.66_1.00_0.01,enc_auto/7f8816_aeb4aa24d5734ab2b95c4696bee35a51~mv2_d_5876_2084_s_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47" y="2283398"/>
            <a:ext cx="1740191" cy="6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imadera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32" y="2165915"/>
            <a:ext cx="849835" cy="8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tatic.wixstatic.com/media/24becd_8e16774fbcea488fb7144856c7b09fde~mv2.png/v1/fill/w_315,h_315,al_c,lg_1,q_85,enc_auto/24becd_8e16774fbcea488fb7144856c7b09fde~mv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9" y="3115737"/>
            <a:ext cx="773692" cy="7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3011" y="3139085"/>
            <a:ext cx="1225604" cy="627805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8" y="1239435"/>
            <a:ext cx="878347" cy="72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3526" y="3311723"/>
            <a:ext cx="1719072" cy="3978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67510" y="3329644"/>
            <a:ext cx="1454296" cy="362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53196" y="4123023"/>
            <a:ext cx="2410864" cy="6505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65432" y="136885"/>
            <a:ext cx="1209143" cy="8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32" y="242018"/>
            <a:ext cx="1209143" cy="8030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9" y="4464537"/>
            <a:ext cx="1354015" cy="644531"/>
          </a:xfrm>
          <a:prstGeom prst="rect">
            <a:avLst/>
          </a:prstGeom>
        </p:spPr>
      </p:pic>
      <p:sp>
        <p:nvSpPr>
          <p:cNvPr id="9" name="Título 5">
            <a:extLst>
              <a:ext uri="{FF2B5EF4-FFF2-40B4-BE49-F238E27FC236}">
                <a16:creationId xmlns:a16="http://schemas.microsoft.com/office/drawing/2014/main" id="{F4C85351-8B14-4AF7-B57A-EB2CE962093B}"/>
              </a:ext>
            </a:extLst>
          </p:cNvPr>
          <p:cNvSpPr txBox="1">
            <a:spLocks/>
          </p:cNvSpPr>
          <p:nvPr/>
        </p:nvSpPr>
        <p:spPr>
          <a:xfrm>
            <a:off x="2217536" y="746562"/>
            <a:ext cx="5055477" cy="37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s-MX" sz="3600" dirty="0" smtClean="0"/>
              <a:t>¿Quiénes somos?</a:t>
            </a:r>
            <a:endParaRPr lang="es-CO" sz="3600" dirty="0"/>
          </a:p>
        </p:txBody>
      </p:sp>
      <p:sp>
        <p:nvSpPr>
          <p:cNvPr id="10" name="Subtítulo 4">
            <a:extLst>
              <a:ext uri="{FF2B5EF4-FFF2-40B4-BE49-F238E27FC236}">
                <a16:creationId xmlns:a16="http://schemas.microsoft.com/office/drawing/2014/main" id="{8571C441-3B3B-4362-AD89-52B566AB926E}"/>
              </a:ext>
            </a:extLst>
          </p:cNvPr>
          <p:cNvSpPr txBox="1">
            <a:spLocks/>
          </p:cNvSpPr>
          <p:nvPr/>
        </p:nvSpPr>
        <p:spPr>
          <a:xfrm>
            <a:off x="821286" y="2743200"/>
            <a:ext cx="6493962" cy="3571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 defTabSz="457200"/>
            <a:r>
              <a:rPr lang="es-MX" dirty="0">
                <a:solidFill>
                  <a:srgbClr val="54A021">
                    <a:lumMod val="50000"/>
                  </a:srgbClr>
                </a:solidFill>
                <a:latin typeface="Trebuchet MS" panose="020B0603020202020204"/>
              </a:rPr>
              <a:t>Ambytec SAS fue constituida en 2012 para ser una empresa líder y competitiva, que utiliza la tecnología para la solución de problemas ambientales regionales y nacionales. Desde octubre del año 2021 hacemos parte de las empresas BIC del país. </a:t>
            </a:r>
          </a:p>
          <a:p>
            <a:pPr algn="just" defTabSz="457200"/>
            <a:endParaRPr lang="es-MX" dirty="0">
              <a:solidFill>
                <a:srgbClr val="54A021">
                  <a:lumMod val="50000"/>
                </a:srgbClr>
              </a:solidFill>
              <a:latin typeface="Trebuchet MS" panose="020B0603020202020204"/>
            </a:endParaRPr>
          </a:p>
          <a:p>
            <a:pPr algn="just" defTabSz="457200"/>
            <a:r>
              <a:rPr lang="es-MX" dirty="0">
                <a:solidFill>
                  <a:srgbClr val="54A021">
                    <a:lumMod val="50000"/>
                  </a:srgbClr>
                </a:solidFill>
                <a:latin typeface="Trebuchet MS" panose="020B0603020202020204"/>
              </a:rPr>
              <a:t>Somos una empresa joven y emprendedora que con transparencia, calidad y dedicación ha venido generando un espacio importante dentro de las firmas de ingeniería existentes en el Departamento de Boyacá.</a:t>
            </a:r>
          </a:p>
          <a:p>
            <a:pPr algn="just" defTabSz="457200"/>
            <a:endParaRPr lang="es-MX" dirty="0">
              <a:solidFill>
                <a:srgbClr val="54A021">
                  <a:lumMod val="50000"/>
                </a:srgbClr>
              </a:solidFill>
              <a:latin typeface="Trebuchet MS" panose="020B0603020202020204"/>
            </a:endParaRPr>
          </a:p>
          <a:p>
            <a:pPr algn="just" defTabSz="457200"/>
            <a:r>
              <a:rPr lang="es-MX" dirty="0">
                <a:solidFill>
                  <a:srgbClr val="54A021">
                    <a:lumMod val="50000"/>
                  </a:srgbClr>
                </a:solidFill>
                <a:latin typeface="Trebuchet MS" panose="020B0603020202020204"/>
              </a:rPr>
              <a:t>Nuestro trabajo se desarrolla con marco en los criterios de responsabilidad, seriedad y análisis crítico. Nuestros productos se caracterizan por su calidad formal y técnica.</a:t>
            </a:r>
            <a:endParaRPr lang="es-CO" dirty="0">
              <a:solidFill>
                <a:srgbClr val="54A021">
                  <a:lumMod val="50000"/>
                </a:srgbClr>
              </a:solidFill>
              <a:latin typeface="Trebuchet MS" panose="020B0603020202020204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18B77C5-1864-4328-A6B2-95859F698195}"/>
              </a:ext>
            </a:extLst>
          </p:cNvPr>
          <p:cNvSpPr txBox="1">
            <a:spLocks/>
          </p:cNvSpPr>
          <p:nvPr/>
        </p:nvSpPr>
        <p:spPr>
          <a:xfrm>
            <a:off x="1222864" y="206449"/>
            <a:ext cx="5495836" cy="374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AMBYTEC SAS BIC</a:t>
            </a:r>
            <a:endParaRPr lang="es-CO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4294967295"/>
          </p:nvPr>
        </p:nvSpPr>
        <p:spPr>
          <a:xfrm>
            <a:off x="5144895" y="1428744"/>
            <a:ext cx="3263900" cy="2957513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108000" indent="0" algn="just">
              <a:buNone/>
            </a:pPr>
            <a:r>
              <a:rPr lang="es-MX" sz="1200" dirty="0">
                <a:solidFill>
                  <a:schemeClr val="accent2">
                    <a:lumMod val="50000"/>
                  </a:schemeClr>
                </a:solidFill>
              </a:rPr>
              <a:t>Ambytec SAS BIC para la siguiente década será una empresa altamente competitiva a nivel nacional y reconocida por su trabajo de preservación y equilibrio del medio ambiente.</a:t>
            </a:r>
            <a:endParaRPr lang="es-CO" sz="1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idx="4294967295"/>
          </p:nvPr>
        </p:nvSpPr>
        <p:spPr>
          <a:xfrm>
            <a:off x="796843" y="1428744"/>
            <a:ext cx="3600000" cy="3070225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144000" indent="0" algn="just">
              <a:buNone/>
            </a:pPr>
            <a:r>
              <a:rPr lang="es-MX" sz="1200" dirty="0">
                <a:solidFill>
                  <a:schemeClr val="accent2">
                    <a:lumMod val="50000"/>
                  </a:schemeClr>
                </a:solidFill>
              </a:rPr>
              <a:t>Empresa líder dedicada a la prestación de servicios de Ingeniería Ambiental, Sanitaria y Civil, desarrolla proyectos especializados con el fortalecimiento e innovación en las áreas de consultoría, auditoría e interventoría.</a:t>
            </a:r>
          </a:p>
          <a:p>
            <a:pPr marL="144000" algn="just"/>
            <a:endParaRPr lang="es-MX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144000" indent="0" algn="just" defTabSz="144000">
              <a:spcAft>
                <a:spcPts val="600"/>
              </a:spcAft>
              <a:buNone/>
            </a:pPr>
            <a:r>
              <a:rPr lang="es-MX" sz="1200" dirty="0">
                <a:solidFill>
                  <a:schemeClr val="accent2">
                    <a:lumMod val="50000"/>
                  </a:schemeClr>
                </a:solidFill>
              </a:rPr>
              <a:t>Ambytec SAS BIC esta comprometida con el desarrollo sostenible a través de la implementación de tecnología al servicio del medio ambiente, orientada por profesionales idóneos con experiencia </a:t>
            </a:r>
            <a:r>
              <a:rPr lang="es-MX" sz="1200" dirty="0" smtClean="0">
                <a:solidFill>
                  <a:schemeClr val="accent2">
                    <a:lumMod val="50000"/>
                  </a:schemeClr>
                </a:solidFill>
              </a:rPr>
              <a:t>calificada.</a:t>
            </a:r>
            <a:endParaRPr lang="es-CO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144000"/>
            <a:endParaRPr lang="en-US" dirty="0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62B5BD08-6149-479E-B7C8-C311AAA3E3AE}"/>
              </a:ext>
            </a:extLst>
          </p:cNvPr>
          <p:cNvSpPr txBox="1">
            <a:spLocks/>
          </p:cNvSpPr>
          <p:nvPr/>
        </p:nvSpPr>
        <p:spPr>
          <a:xfrm>
            <a:off x="1816126" y="567163"/>
            <a:ext cx="2233071" cy="1082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Misión:</a:t>
            </a:r>
            <a:endParaRPr lang="es-CO" sz="4000" b="1" dirty="0"/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DC89BEC8-8577-4204-865D-8D7F995A2009}"/>
              </a:ext>
            </a:extLst>
          </p:cNvPr>
          <p:cNvSpPr txBox="1">
            <a:spLocks/>
          </p:cNvSpPr>
          <p:nvPr/>
        </p:nvSpPr>
        <p:spPr>
          <a:xfrm>
            <a:off x="6012067" y="567163"/>
            <a:ext cx="1912940" cy="1082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Visión:</a:t>
            </a:r>
            <a:endParaRPr lang="es-CO" sz="40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3" y="4498969"/>
            <a:ext cx="1354015" cy="6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2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32" y="242018"/>
            <a:ext cx="1209143" cy="8030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9" y="4464537"/>
            <a:ext cx="1354015" cy="64453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6CE866A-E37E-4CE2-BBC7-2C290AB4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51" y="557258"/>
            <a:ext cx="4967672" cy="757143"/>
          </a:xfrm>
        </p:spPr>
        <p:txBody>
          <a:bodyPr/>
          <a:lstStyle/>
          <a:p>
            <a:r>
              <a:rPr lang="es-MX" dirty="0"/>
              <a:t>Nuestros Servicios: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9FAA864-19EB-4C5B-8B87-B4A44279CC88}"/>
              </a:ext>
            </a:extLst>
          </p:cNvPr>
          <p:cNvSpPr txBox="1">
            <a:spLocks/>
          </p:cNvSpPr>
          <p:nvPr/>
        </p:nvSpPr>
        <p:spPr>
          <a:xfrm>
            <a:off x="926786" y="1314401"/>
            <a:ext cx="5769612" cy="279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BM Plex Sans Light"/>
              <a:buChar char="▰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IBM Plex Sans Light"/>
              <a:buChar char="╺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IBM Plex Sans Light"/>
              <a:buChar char="╺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IBM Plex Sans Light"/>
              <a:buChar char="╺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IBM Plex Sans Light"/>
              <a:buChar char="○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IBM Plex Sans Light"/>
              <a:buChar char="■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IBM Plex Sans Light"/>
              <a:buChar char="●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IBM Plex Sans Light"/>
              <a:buChar char="○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IBM Plex Sans Light"/>
              <a:buChar char="■"/>
              <a:defRPr sz="22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es-MX" sz="1400" dirty="0" smtClean="0"/>
              <a:t>Ingeniería Ambiental</a:t>
            </a:r>
          </a:p>
          <a:p>
            <a:r>
              <a:rPr lang="es-MX" sz="1400" dirty="0" smtClean="0"/>
              <a:t>Monitoreos Ambientales</a:t>
            </a:r>
          </a:p>
          <a:p>
            <a:r>
              <a:rPr lang="es-MX" sz="1400" dirty="0" smtClean="0"/>
              <a:t>Modelación atmosférica</a:t>
            </a:r>
          </a:p>
          <a:p>
            <a:r>
              <a:rPr lang="es-MX" sz="1400" dirty="0" smtClean="0"/>
              <a:t>Recursos hídricos e hidrología</a:t>
            </a:r>
          </a:p>
          <a:p>
            <a:r>
              <a:rPr lang="es-MX" sz="1400" dirty="0" smtClean="0"/>
              <a:t>Ingeniería Sanitaria</a:t>
            </a:r>
          </a:p>
          <a:p>
            <a:r>
              <a:rPr lang="es-MX" sz="1400" dirty="0" smtClean="0"/>
              <a:t>Suministros de Materiales</a:t>
            </a:r>
          </a:p>
          <a:p>
            <a:r>
              <a:rPr lang="es-MX" sz="1400" dirty="0" smtClean="0"/>
              <a:t>Construcción de obras</a:t>
            </a:r>
          </a:p>
          <a:p>
            <a:r>
              <a:rPr lang="es-MX" sz="1400" dirty="0" smtClean="0"/>
              <a:t>Proyectos forestales</a:t>
            </a:r>
          </a:p>
          <a:p>
            <a:endParaRPr lang="es-MX" dirty="0" smtClean="0"/>
          </a:p>
          <a:p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89" y="1395872"/>
            <a:ext cx="3713417" cy="27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632" y="4498969"/>
            <a:ext cx="1354015" cy="64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5" y="0"/>
            <a:ext cx="6831106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9" y="4464537"/>
            <a:ext cx="1354015" cy="644531"/>
          </a:xfrm>
          <a:prstGeom prst="rect">
            <a:avLst/>
          </a:prstGeom>
        </p:spPr>
      </p:pic>
      <p:sp>
        <p:nvSpPr>
          <p:cNvPr id="9" name="Título 5">
            <a:extLst>
              <a:ext uri="{FF2B5EF4-FFF2-40B4-BE49-F238E27FC236}">
                <a16:creationId xmlns:a16="http://schemas.microsoft.com/office/drawing/2014/main" id="{F4C85351-8B14-4AF7-B57A-EB2CE962093B}"/>
              </a:ext>
            </a:extLst>
          </p:cNvPr>
          <p:cNvSpPr txBox="1">
            <a:spLocks/>
          </p:cNvSpPr>
          <p:nvPr/>
        </p:nvSpPr>
        <p:spPr>
          <a:xfrm>
            <a:off x="1299885" y="857955"/>
            <a:ext cx="5055477" cy="37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s-MX" sz="3600" dirty="0" smtClean="0"/>
              <a:t>Somos una empresa BIC</a:t>
            </a:r>
            <a:endParaRPr lang="es-CO" sz="3600" dirty="0"/>
          </a:p>
        </p:txBody>
      </p:sp>
      <p:sp>
        <p:nvSpPr>
          <p:cNvPr id="12" name="Subtítulo 4">
            <a:extLst>
              <a:ext uri="{FF2B5EF4-FFF2-40B4-BE49-F238E27FC236}">
                <a16:creationId xmlns:a16="http://schemas.microsoft.com/office/drawing/2014/main" id="{8571C441-3B3B-4362-AD89-52B566AB926E}"/>
              </a:ext>
            </a:extLst>
          </p:cNvPr>
          <p:cNvSpPr txBox="1">
            <a:spLocks/>
          </p:cNvSpPr>
          <p:nvPr/>
        </p:nvSpPr>
        <p:spPr>
          <a:xfrm>
            <a:off x="821285" y="2743200"/>
            <a:ext cx="7135359" cy="3571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En octubre del 2021 nos constituimos como Sociedad de Beneficio e Interés Colectivo (BIC), y desde entonces contribuimos concretamente en las cinco dimensiones establecidas en el Decreto 2046 de 2019: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 algn="just"/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</a:rPr>
              <a:t>1. Modelo </a:t>
            </a: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de negocio.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 En esta dimensión contemplamos las siguientes actividades de beneficio e interés colectivo: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“Adquiriremos bienes o contrataremos servicios de empresas de origen local o que pertenezcan a mujeres y minorías. Además, dan preferencia en la celebración de contratos a los proveedores de bienes y servicios que implementen normas equitativas y ambientales.”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098" y="4274862"/>
            <a:ext cx="1623527" cy="8686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432" y="242018"/>
            <a:ext cx="1209143" cy="8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8571C441-3B3B-4362-AD89-52B566AB926E}"/>
              </a:ext>
            </a:extLst>
          </p:cNvPr>
          <p:cNvSpPr txBox="1">
            <a:spLocks/>
          </p:cNvSpPr>
          <p:nvPr/>
        </p:nvSpPr>
        <p:spPr>
          <a:xfrm>
            <a:off x="1185911" y="1610436"/>
            <a:ext cx="6493962" cy="3571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8571C441-3B3B-4362-AD89-52B566AB926E}"/>
              </a:ext>
            </a:extLst>
          </p:cNvPr>
          <p:cNvSpPr txBox="1">
            <a:spLocks/>
          </p:cNvSpPr>
          <p:nvPr/>
        </p:nvSpPr>
        <p:spPr>
          <a:xfrm>
            <a:off x="1063549" y="2417590"/>
            <a:ext cx="6493962" cy="3571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just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</a:rPr>
              <a:t>Gobierno </a:t>
            </a: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corporativo.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En esta dimensión se contemplan las siguientes actividades de beneficio e interés colectivo: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“Crearemos un manual para los empleados, con el fin de consignar los valores y expectativas de la sociedad.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Expresaremos la misión de la sociedad en los diversos documentos y página web de la empresa. </a:t>
            </a:r>
            <a:r>
              <a:rPr lang="es-CO" sz="1600" i="1" dirty="0" smtClean="0">
                <a:solidFill>
                  <a:schemeClr val="accent1">
                    <a:lumMod val="50000"/>
                  </a:schemeClr>
                </a:solidFill>
              </a:rPr>
              <a:t>Divulgaremos </a:t>
            </a:r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los estados financieros a los trabajadores de la Empresa</a:t>
            </a:r>
            <a:r>
              <a:rPr lang="es-CO" sz="1600" i="1" dirty="0" smtClean="0">
                <a:solidFill>
                  <a:schemeClr val="accent1">
                    <a:lumMod val="50000"/>
                  </a:schemeClr>
                </a:solidFill>
              </a:rPr>
              <a:t>.”</a:t>
            </a:r>
          </a:p>
          <a:p>
            <a:pPr lvl="0" algn="just"/>
            <a:endParaRPr lang="es-CO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</a:rPr>
              <a:t>3. Prácticas </a:t>
            </a: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laborales.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En esta dimensión se contemplan las siguientes actividades de beneficio e interés colectivo: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“Brindaremos opciones de empleo que le permitan a los trabajadores tener flexibilidad en la jornada laboral y tener opciones de teletrabajo, sin afectar la remuneración de sus trabajadores.”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9" y="4464537"/>
            <a:ext cx="1354015" cy="6445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11" y="4294678"/>
            <a:ext cx="1586489" cy="8488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11" y="178752"/>
            <a:ext cx="1209143" cy="8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821286" y="939973"/>
            <a:ext cx="746494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</a:rPr>
              <a:t>4. Prácticas </a:t>
            </a: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ambientales.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En esta dimensión se contemplan las siguientes actividades de beneficio e interés colectivo: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“Utilizaremos sistemas de iluminación energéticamente eficientes y otorgaremos incentivos a los trabajadores por utilizar en su desplazamiento al trabajo, medios de transporte ambientalmente sostenibles.”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CO" sz="1600" b="1" dirty="0" smtClean="0">
                <a:solidFill>
                  <a:schemeClr val="accent1">
                    <a:lumMod val="50000"/>
                  </a:schemeClr>
                </a:solidFill>
              </a:rPr>
              <a:t>5. Prácticas </a:t>
            </a: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con la comunidad.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En esta dimensión se contemplan las siguientes actividades de beneficio e interés colectivo: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600" i="1" dirty="0">
                <a:solidFill>
                  <a:schemeClr val="accent1">
                    <a:lumMod val="50000"/>
                  </a:schemeClr>
                </a:solidFill>
              </a:rPr>
              <a:t>“Incentivaremos las actividades de voluntariado y crearemos alianzas con fundaciones que apoyen obras sociales en interés de la comunidad”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9" y="4464537"/>
            <a:ext cx="1354015" cy="6445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86" y="4260246"/>
            <a:ext cx="1586489" cy="8488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32" y="136885"/>
            <a:ext cx="1209143" cy="8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69165" y="393600"/>
            <a:ext cx="5827420" cy="9355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1800" dirty="0" smtClean="0"/>
              <a:t>Contamos con certificaciones en Calidad, Medio Ambiente y Seguridad y Salud en el Trabajo a través del ente certificador BUREAU VERITAS</a:t>
            </a:r>
            <a:endParaRPr lang="en-US" sz="18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432" y="136885"/>
            <a:ext cx="1209143" cy="8030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489" y="1329129"/>
            <a:ext cx="3611512" cy="17191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4864" y="3115125"/>
            <a:ext cx="8726762" cy="161089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mes de Mayo de</a:t>
            </a:r>
            <a:r>
              <a:rPr lang="es-CO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2023, </a:t>
            </a:r>
            <a:r>
              <a:rPr lang="es-CO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Bureau Veritas BVQI, realizó la auditoría de Certificación al Sistema de Gestión Integral, bajo los requisitos de la(s) norma(s) ISO 14001:2015, ISO 45001:2018, ISO 9001:2015, con resultados </a:t>
            </a:r>
            <a:r>
              <a:rPr lang="es-CO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satisfactorios, obteniendo cero (0) No conformidades.</a:t>
            </a:r>
            <a:r>
              <a:rPr lang="es-CO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04321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420</Words>
  <Application>Microsoft Office PowerPoint</Application>
  <PresentationFormat>Presentación en pantalla (16:9)</PresentationFormat>
  <Paragraphs>57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IBM Plex Sans Light</vt:lpstr>
      <vt:lpstr>Arial</vt:lpstr>
      <vt:lpstr>Times New Roman</vt:lpstr>
      <vt:lpstr>Merriweather</vt:lpstr>
      <vt:lpstr>IBM Plex Sans</vt:lpstr>
      <vt:lpstr>Bahnschrift</vt:lpstr>
      <vt:lpstr>Trebuchet MS</vt:lpstr>
      <vt:lpstr>Calibri</vt:lpstr>
      <vt:lpstr>Surrey template</vt:lpstr>
      <vt:lpstr>Presentación de PowerPoint</vt:lpstr>
      <vt:lpstr>Presentación de PowerPoint</vt:lpstr>
      <vt:lpstr>Presentación de PowerPoint</vt:lpstr>
      <vt:lpstr>Nuestros Servicios:</vt:lpstr>
      <vt:lpstr>Presentación de PowerPoint</vt:lpstr>
      <vt:lpstr>Presentación de PowerPoint</vt:lpstr>
      <vt:lpstr>Presentación de PowerPoint</vt:lpstr>
      <vt:lpstr>Presentación de PowerPoint</vt:lpstr>
      <vt:lpstr>Contamos con certificaciones en Calidad, Medio Ambiente y Seguridad y Salud en el Trabajo a través del ente certificador BUREAU VERITAS</vt:lpstr>
      <vt:lpstr>Nuestros Clientes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Jazmin Esperanza  Martinez Suárez AMBYTEC SAS BIC</cp:lastModifiedBy>
  <cp:revision>34</cp:revision>
  <dcterms:modified xsi:type="dcterms:W3CDTF">2023-08-31T22:07:37Z</dcterms:modified>
</cp:coreProperties>
</file>